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rawings/drawing1.xml" ContentType="application/vnd.openxmlformats-officedocument.drawingml.chartshapes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1"/>
  </p:notesMasterIdLst>
  <p:sldIdLst>
    <p:sldId id="256" r:id="rId2"/>
    <p:sldId id="293" r:id="rId3"/>
    <p:sldId id="287" r:id="rId4"/>
    <p:sldId id="289" r:id="rId5"/>
    <p:sldId id="286" r:id="rId6"/>
    <p:sldId id="271" r:id="rId7"/>
    <p:sldId id="268" r:id="rId8"/>
    <p:sldId id="270" r:id="rId9"/>
    <p:sldId id="290" r:id="rId10"/>
    <p:sldId id="291" r:id="rId11"/>
    <p:sldId id="294" r:id="rId12"/>
    <p:sldId id="275" r:id="rId13"/>
    <p:sldId id="257" r:id="rId14"/>
    <p:sldId id="272" r:id="rId15"/>
    <p:sldId id="259" r:id="rId16"/>
    <p:sldId id="276" r:id="rId17"/>
    <p:sldId id="258" r:id="rId18"/>
    <p:sldId id="279" r:id="rId19"/>
    <p:sldId id="278" r:id="rId20"/>
    <p:sldId id="280" r:id="rId21"/>
    <p:sldId id="282" r:id="rId22"/>
    <p:sldId id="283" r:id="rId23"/>
    <p:sldId id="281" r:id="rId24"/>
    <p:sldId id="274" r:id="rId25"/>
    <p:sldId id="261" r:id="rId26"/>
    <p:sldId id="264" r:id="rId27"/>
    <p:sldId id="285" r:id="rId28"/>
    <p:sldId id="297" r:id="rId29"/>
    <p:sldId id="265" r:id="rId30"/>
    <p:sldId id="284" r:id="rId31"/>
    <p:sldId id="266" r:id="rId32"/>
    <p:sldId id="292" r:id="rId33"/>
    <p:sldId id="273" r:id="rId34"/>
    <p:sldId id="263" r:id="rId35"/>
    <p:sldId id="262" r:id="rId36"/>
    <p:sldId id="296" r:id="rId37"/>
    <p:sldId id="295" r:id="rId38"/>
    <p:sldId id="260" r:id="rId39"/>
    <p:sldId id="277" r:id="rId40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95" d="100"/>
          <a:sy n="95" d="100"/>
        </p:scale>
        <p:origin x="-1080" y="-8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oleObject" Target="file:///C:\Users\Joe%20Nicks\Documents\Nutrition\CLEAN-1-150202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en-GB"/>
  <c:chart>
    <c:title>
      <c:tx>
        <c:rich>
          <a:bodyPr/>
          <a:lstStyle/>
          <a:p>
            <a:pPr>
              <a:defRPr/>
            </a:pPr>
            <a:r>
              <a:rPr lang="en-GB"/>
              <a:t>Exercise output</a:t>
            </a:r>
          </a:p>
        </c:rich>
      </c:tx>
      <c:layout/>
    </c:title>
    <c:plotArea>
      <c:layout/>
      <c:lineChart>
        <c:grouping val="standard"/>
        <c:ser>
          <c:idx val="0"/>
          <c:order val="0"/>
          <c:tx>
            <c:strRef>
              <c:f>Sheet2!$A$4</c:f>
              <c:strCache>
                <c:ptCount val="1"/>
                <c:pt idx="0">
                  <c:v>km</c:v>
                </c:pt>
              </c:strCache>
            </c:strRef>
          </c:tx>
          <c:marker>
            <c:symbol val="none"/>
          </c:marker>
          <c:cat>
            <c:strRef>
              <c:f>Sheet2!$B$3:$L$3</c:f>
              <c:strCache>
                <c:ptCount val="11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Day 6</c:v>
                </c:pt>
                <c:pt idx="6">
                  <c:v>Day 7</c:v>
                </c:pt>
                <c:pt idx="7">
                  <c:v>Day 8</c:v>
                </c:pt>
                <c:pt idx="8">
                  <c:v>Day 9</c:v>
                </c:pt>
                <c:pt idx="9">
                  <c:v>Day 10</c:v>
                </c:pt>
                <c:pt idx="10">
                  <c:v>Day 11</c:v>
                </c:pt>
              </c:strCache>
            </c:strRef>
          </c:cat>
          <c:val>
            <c:numRef>
              <c:f>Sheet2!$B$4:$L$4</c:f>
              <c:numCache>
                <c:formatCode>General</c:formatCode>
                <c:ptCount val="11"/>
                <c:pt idx="0">
                  <c:v>28.8</c:v>
                </c:pt>
                <c:pt idx="1">
                  <c:v>31.4</c:v>
                </c:pt>
                <c:pt idx="2">
                  <c:v>31.2</c:v>
                </c:pt>
                <c:pt idx="3">
                  <c:v>33.1</c:v>
                </c:pt>
                <c:pt idx="4">
                  <c:v>33.4</c:v>
                </c:pt>
                <c:pt idx="5">
                  <c:v>31.5</c:v>
                </c:pt>
                <c:pt idx="6">
                  <c:v>29.6</c:v>
                </c:pt>
                <c:pt idx="7">
                  <c:v>33.1</c:v>
                </c:pt>
                <c:pt idx="8">
                  <c:v>31.6</c:v>
                </c:pt>
                <c:pt idx="9">
                  <c:v>31.2</c:v>
                </c:pt>
                <c:pt idx="10">
                  <c:v>31.1</c:v>
                </c:pt>
              </c:numCache>
            </c:numRef>
          </c:val>
        </c:ser>
        <c:ser>
          <c:idx val="1"/>
          <c:order val="1"/>
          <c:tx>
            <c:strRef>
              <c:f>Sheet2!$A$5</c:f>
              <c:strCache>
                <c:ptCount val="1"/>
                <c:pt idx="0">
                  <c:v>Ave</c:v>
                </c:pt>
              </c:strCache>
            </c:strRef>
          </c:tx>
          <c:marker>
            <c:symbol val="none"/>
          </c:marker>
          <c:cat>
            <c:strRef>
              <c:f>Sheet2!$B$3:$L$3</c:f>
              <c:strCache>
                <c:ptCount val="11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Day 6</c:v>
                </c:pt>
                <c:pt idx="6">
                  <c:v>Day 7</c:v>
                </c:pt>
                <c:pt idx="7">
                  <c:v>Day 8</c:v>
                </c:pt>
                <c:pt idx="8">
                  <c:v>Day 9</c:v>
                </c:pt>
                <c:pt idx="9">
                  <c:v>Day 10</c:v>
                </c:pt>
                <c:pt idx="10">
                  <c:v>Day 11</c:v>
                </c:pt>
              </c:strCache>
            </c:strRef>
          </c:cat>
          <c:val>
            <c:numRef>
              <c:f>Sheet2!$B$5:$L$5</c:f>
              <c:numCache>
                <c:formatCode>0.0</c:formatCode>
                <c:ptCount val="11"/>
                <c:pt idx="0">
                  <c:v>31.454545454545453</c:v>
                </c:pt>
                <c:pt idx="1">
                  <c:v>31.454545454545453</c:v>
                </c:pt>
                <c:pt idx="2">
                  <c:v>31.454545454545453</c:v>
                </c:pt>
                <c:pt idx="3">
                  <c:v>31.454545454545453</c:v>
                </c:pt>
                <c:pt idx="4">
                  <c:v>31.454545454545453</c:v>
                </c:pt>
                <c:pt idx="5">
                  <c:v>31.454545454545453</c:v>
                </c:pt>
                <c:pt idx="6">
                  <c:v>31.454545454545453</c:v>
                </c:pt>
                <c:pt idx="7">
                  <c:v>31.454545454545453</c:v>
                </c:pt>
                <c:pt idx="8">
                  <c:v>31.454545454545453</c:v>
                </c:pt>
                <c:pt idx="9">
                  <c:v>31.454545454545453</c:v>
                </c:pt>
                <c:pt idx="10">
                  <c:v>31.454545454545453</c:v>
                </c:pt>
              </c:numCache>
            </c:numRef>
          </c:val>
        </c:ser>
        <c:ser>
          <c:idx val="2"/>
          <c:order val="2"/>
          <c:tx>
            <c:strRef>
              <c:f>Sheet2!$A$6</c:f>
              <c:strCache>
                <c:ptCount val="1"/>
                <c:pt idx="0">
                  <c:v>+3SD</c:v>
                </c:pt>
              </c:strCache>
            </c:strRef>
          </c:tx>
          <c:marker>
            <c:symbol val="none"/>
          </c:marker>
          <c:cat>
            <c:strRef>
              <c:f>Sheet2!$B$3:$L$3</c:f>
              <c:strCache>
                <c:ptCount val="11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Day 6</c:v>
                </c:pt>
                <c:pt idx="6">
                  <c:v>Day 7</c:v>
                </c:pt>
                <c:pt idx="7">
                  <c:v>Day 8</c:v>
                </c:pt>
                <c:pt idx="8">
                  <c:v>Day 9</c:v>
                </c:pt>
                <c:pt idx="9">
                  <c:v>Day 10</c:v>
                </c:pt>
                <c:pt idx="10">
                  <c:v>Day 11</c:v>
                </c:pt>
              </c:strCache>
            </c:strRef>
          </c:cat>
          <c:val>
            <c:numRef>
              <c:f>Sheet2!$B$6:$L$6</c:f>
              <c:numCache>
                <c:formatCode>0.0</c:formatCode>
                <c:ptCount val="11"/>
                <c:pt idx="0">
                  <c:v>35.693713468973087</c:v>
                </c:pt>
                <c:pt idx="1">
                  <c:v>35.693713468973087</c:v>
                </c:pt>
                <c:pt idx="2">
                  <c:v>35.693713468973087</c:v>
                </c:pt>
                <c:pt idx="3">
                  <c:v>35.693713468973087</c:v>
                </c:pt>
                <c:pt idx="4">
                  <c:v>35.693713468973087</c:v>
                </c:pt>
                <c:pt idx="5">
                  <c:v>35.693713468973087</c:v>
                </c:pt>
                <c:pt idx="6">
                  <c:v>35.693713468973087</c:v>
                </c:pt>
                <c:pt idx="7">
                  <c:v>35.693713468973087</c:v>
                </c:pt>
                <c:pt idx="8">
                  <c:v>35.693713468973087</c:v>
                </c:pt>
                <c:pt idx="9">
                  <c:v>35.693713468973087</c:v>
                </c:pt>
                <c:pt idx="10">
                  <c:v>35.693713468973087</c:v>
                </c:pt>
              </c:numCache>
            </c:numRef>
          </c:val>
        </c:ser>
        <c:ser>
          <c:idx val="3"/>
          <c:order val="3"/>
          <c:tx>
            <c:strRef>
              <c:f>Sheet2!$A$7</c:f>
              <c:strCache>
                <c:ptCount val="1"/>
                <c:pt idx="0">
                  <c:v>-3SD</c:v>
                </c:pt>
              </c:strCache>
            </c:strRef>
          </c:tx>
          <c:marker>
            <c:symbol val="none"/>
          </c:marker>
          <c:cat>
            <c:strRef>
              <c:f>Sheet2!$B$3:$L$3</c:f>
              <c:strCache>
                <c:ptCount val="11"/>
                <c:pt idx="0">
                  <c:v>Day 1</c:v>
                </c:pt>
                <c:pt idx="1">
                  <c:v>Day 2</c:v>
                </c:pt>
                <c:pt idx="2">
                  <c:v>Day 3</c:v>
                </c:pt>
                <c:pt idx="3">
                  <c:v>Day 4</c:v>
                </c:pt>
                <c:pt idx="4">
                  <c:v>Day 5</c:v>
                </c:pt>
                <c:pt idx="5">
                  <c:v>Day 6</c:v>
                </c:pt>
                <c:pt idx="6">
                  <c:v>Day 7</c:v>
                </c:pt>
                <c:pt idx="7">
                  <c:v>Day 8</c:v>
                </c:pt>
                <c:pt idx="8">
                  <c:v>Day 9</c:v>
                </c:pt>
                <c:pt idx="9">
                  <c:v>Day 10</c:v>
                </c:pt>
                <c:pt idx="10">
                  <c:v>Day 11</c:v>
                </c:pt>
              </c:strCache>
            </c:strRef>
          </c:cat>
          <c:val>
            <c:numRef>
              <c:f>Sheet2!$B$7:$L$7</c:f>
              <c:numCache>
                <c:formatCode>0.0</c:formatCode>
                <c:ptCount val="11"/>
                <c:pt idx="0">
                  <c:v>27.215377440117823</c:v>
                </c:pt>
                <c:pt idx="1">
                  <c:v>27.215377440117823</c:v>
                </c:pt>
                <c:pt idx="2">
                  <c:v>27.215377440117823</c:v>
                </c:pt>
                <c:pt idx="3">
                  <c:v>27.215377440117823</c:v>
                </c:pt>
                <c:pt idx="4">
                  <c:v>27.215377440117823</c:v>
                </c:pt>
                <c:pt idx="5">
                  <c:v>27.215377440117823</c:v>
                </c:pt>
                <c:pt idx="6">
                  <c:v>27.215377440117823</c:v>
                </c:pt>
                <c:pt idx="7">
                  <c:v>27.215377440117823</c:v>
                </c:pt>
                <c:pt idx="8">
                  <c:v>27.215377440117823</c:v>
                </c:pt>
                <c:pt idx="9">
                  <c:v>27.215377440117823</c:v>
                </c:pt>
                <c:pt idx="10">
                  <c:v>27.215377440117823</c:v>
                </c:pt>
              </c:numCache>
            </c:numRef>
          </c:val>
        </c:ser>
        <c:marker val="1"/>
        <c:axId val="102690816"/>
        <c:axId val="114338816"/>
      </c:lineChart>
      <c:catAx>
        <c:axId val="102690816"/>
        <c:scaling>
          <c:orientation val="minMax"/>
        </c:scaling>
        <c:axPos val="b"/>
        <c:tickLblPos val="nextTo"/>
        <c:crossAx val="114338816"/>
        <c:crosses val="autoZero"/>
        <c:auto val="1"/>
        <c:lblAlgn val="ctr"/>
        <c:lblOffset val="100"/>
      </c:catAx>
      <c:valAx>
        <c:axId val="114338816"/>
        <c:scaling>
          <c:orientation val="minMax"/>
          <c:max val="38"/>
          <c:min val="26"/>
        </c:scaling>
        <c:axPos val="l"/>
        <c:majorGridlines/>
        <c:numFmt formatCode="General" sourceLinked="1"/>
        <c:tickLblPos val="nextTo"/>
        <c:crossAx val="102690816"/>
        <c:crosses val="autoZero"/>
        <c:crossBetween val="between"/>
      </c:valAx>
    </c:plotArea>
    <c:legend>
      <c:legendPos val="r"/>
      <c:layout/>
    </c:legend>
    <c:plotVisOnly val="1"/>
  </c:chart>
  <c:externalData r:id="rId1"/>
  <c:userShapes r:id="rId2"/>
</c:chartSpac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0.72691</cdr:x>
      <cdr:y>0</cdr:y>
    </cdr:from>
    <cdr:to>
      <cdr:x>1</cdr:x>
      <cdr:y>0.125</cdr:y>
    </cdr:to>
    <cdr:sp macro="" textlink="">
      <cdr:nvSpPr>
        <cdr:cNvPr id="2" name="TextBox 1"/>
        <cdr:cNvSpPr txBox="1"/>
      </cdr:nvSpPr>
      <cdr:spPr>
        <a:xfrm xmlns:a="http://schemas.openxmlformats.org/drawingml/2006/main">
          <a:off x="4137660" y="0"/>
          <a:ext cx="1554480" cy="50292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GB" sz="1100"/>
            <a:t>60 mins cycling </a:t>
          </a:r>
        </a:p>
        <a:p xmlns:a="http://schemas.openxmlformats.org/drawingml/2006/main">
          <a:r>
            <a:rPr lang="en-GB" sz="1100"/>
            <a:t>121 bpm </a:t>
          </a:r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B025F7-E977-466A-94CD-D887F5CE7C94}" type="datetimeFigureOut">
              <a:rPr lang="en-GB" smtClean="0"/>
              <a:t>11/02/2015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ACC596-1109-42B1-9ED5-8964B530B42D}" type="slidenum">
              <a:rPr lang="en-GB" smtClean="0"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2ACC596-1109-42B1-9ED5-8964B530B42D}" type="slidenum">
              <a:rPr lang="en-GB" smtClean="0"/>
              <a:t>19</a:t>
            </a:fld>
            <a:endParaRPr lang="en-GB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EC5A31-20BD-41F5-B3C7-3692E109D0B5}" type="datetimeFigureOut">
              <a:rPr lang="en-GB" smtClean="0"/>
              <a:pPr/>
              <a:t>10/02/2015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9A3E195-D8FB-40EB-945A-5A4FD61048DA}" type="slidenum">
              <a:rPr lang="en-GB" smtClean="0"/>
              <a:pPr/>
              <a:t>‹#›</a:t>
            </a:fld>
            <a:endParaRPr lang="en-GB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5445224"/>
            <a:ext cx="6400800" cy="1320552"/>
          </a:xfrm>
        </p:spPr>
        <p:txBody>
          <a:bodyPr/>
          <a:lstStyle/>
          <a:p>
            <a:r>
              <a:rPr lang="en-GB" dirty="0" smtClean="0"/>
              <a:t>Jolyon Nicks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1400"/>
            <a:ext cx="9144000" cy="353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Process stability = nutrient stability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80" y="1700808"/>
            <a:ext cx="9064453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5445224"/>
            <a:ext cx="6400800" cy="1320552"/>
          </a:xfrm>
        </p:spPr>
        <p:txBody>
          <a:bodyPr/>
          <a:lstStyle/>
          <a:p>
            <a:r>
              <a:rPr lang="en-GB" dirty="0" smtClean="0"/>
              <a:t>Jolyon Nicks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1400"/>
            <a:ext cx="9144000" cy="353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23528" y="3284984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Start of 5 year plan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to improve nutrition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do?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do?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53136"/>
          </a:xfrm>
        </p:spPr>
        <p:txBody>
          <a:bodyPr>
            <a:normAutofit/>
          </a:bodyPr>
          <a:lstStyle/>
          <a:p>
            <a:r>
              <a:rPr lang="en-GB" dirty="0" smtClean="0"/>
              <a:t>Goal</a:t>
            </a:r>
            <a:endParaRPr lang="en-GB" dirty="0" smtClean="0"/>
          </a:p>
          <a:p>
            <a:pPr lvl="1"/>
            <a:r>
              <a:rPr lang="en-GB" dirty="0" smtClean="0"/>
              <a:t>Stabilise nutrient intake (in progress) </a:t>
            </a:r>
          </a:p>
          <a:p>
            <a:pPr lvl="1"/>
            <a:r>
              <a:rPr lang="en-GB" dirty="0" smtClean="0"/>
              <a:t>Start now – hope to achieve between 3 and 12 months</a:t>
            </a:r>
            <a:endParaRPr lang="en-GB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092281" y="-1"/>
            <a:ext cx="2016224" cy="18477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980" y="1196752"/>
            <a:ext cx="9064453" cy="44644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 smtClean="0"/>
              <a:t>What </a:t>
            </a:r>
            <a:r>
              <a:rPr lang="en-GB" dirty="0" smtClean="0"/>
              <a:t>did I do? </a:t>
            </a:r>
            <a:br>
              <a:rPr lang="en-GB" dirty="0" smtClean="0"/>
            </a:b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GB" dirty="0" smtClean="0"/>
              <a:t>Goal </a:t>
            </a:r>
            <a:endParaRPr lang="en-GB" dirty="0" smtClean="0"/>
          </a:p>
          <a:p>
            <a:r>
              <a:rPr lang="en-GB" dirty="0" smtClean="0"/>
              <a:t>Establish </a:t>
            </a:r>
            <a:r>
              <a:rPr lang="en-GB" dirty="0" smtClean="0"/>
              <a:t>accurate </a:t>
            </a:r>
            <a:r>
              <a:rPr lang="en-GB" dirty="0" smtClean="0"/>
              <a:t>monitoring </a:t>
            </a:r>
            <a:endParaRPr lang="en-GB" dirty="0" smtClean="0"/>
          </a:p>
          <a:p>
            <a:pPr lvl="1"/>
            <a:r>
              <a:rPr lang="en-GB" dirty="0" err="1" smtClean="0"/>
              <a:t>kCals</a:t>
            </a:r>
            <a:r>
              <a:rPr lang="en-GB" dirty="0" smtClean="0"/>
              <a:t>, Protein, </a:t>
            </a:r>
            <a:r>
              <a:rPr lang="en-GB" dirty="0" err="1" smtClean="0"/>
              <a:t>Carbs</a:t>
            </a:r>
            <a:r>
              <a:rPr lang="en-GB" dirty="0" smtClean="0"/>
              <a:t>, Fat, </a:t>
            </a:r>
            <a:r>
              <a:rPr lang="en-GB" dirty="0" err="1" smtClean="0"/>
              <a:t>Veg</a:t>
            </a:r>
            <a:r>
              <a:rPr lang="en-GB" dirty="0" smtClean="0"/>
              <a:t> portions </a:t>
            </a:r>
          </a:p>
          <a:p>
            <a:pPr lvl="1"/>
            <a:r>
              <a:rPr lang="en-GB" dirty="0" smtClean="0"/>
              <a:t>Nutrients (possible in future) </a:t>
            </a:r>
            <a:endParaRPr lang="en-GB" dirty="0" smtClean="0"/>
          </a:p>
          <a:p>
            <a:r>
              <a:rPr lang="en-GB" dirty="0" smtClean="0"/>
              <a:t>Establish accurate </a:t>
            </a:r>
            <a:r>
              <a:rPr lang="en-GB" dirty="0" smtClean="0"/>
              <a:t>costing</a:t>
            </a:r>
          </a:p>
          <a:p>
            <a:r>
              <a:rPr lang="en-GB" dirty="0" smtClean="0"/>
              <a:t>Review Results</a:t>
            </a:r>
            <a:endParaRPr lang="en-GB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did I do it?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did I do it?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r>
              <a:rPr lang="en-GB" dirty="0" smtClean="0"/>
              <a:t>Select meal plan (approach) </a:t>
            </a:r>
          </a:p>
          <a:p>
            <a:pPr>
              <a:buNone/>
            </a:pPr>
            <a:endParaRPr lang="en-GB" dirty="0"/>
          </a:p>
          <a:p>
            <a:pPr lvl="1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35696" y="30251"/>
            <a:ext cx="4199066" cy="6827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108520" y="-171400"/>
            <a:ext cx="6163742" cy="36450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-108520" y="3378375"/>
            <a:ext cx="6631458" cy="3479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372350" y="692696"/>
            <a:ext cx="1771650" cy="269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293" name="Picture 5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220072" y="620688"/>
            <a:ext cx="1895475" cy="284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6516216" y="4653136"/>
            <a:ext cx="2627784" cy="1872208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Principles</a:t>
            </a:r>
          </a:p>
          <a:p>
            <a:r>
              <a:rPr lang="en-GB" sz="2000" dirty="0" smtClean="0"/>
              <a:t>9 – 10 portions </a:t>
            </a:r>
            <a:r>
              <a:rPr lang="en-GB" sz="2000" dirty="0" err="1" smtClean="0"/>
              <a:t>veg</a:t>
            </a:r>
            <a:endParaRPr lang="en-GB" sz="2000" dirty="0" smtClean="0"/>
          </a:p>
          <a:p>
            <a:r>
              <a:rPr lang="en-GB" sz="2000" dirty="0" smtClean="0"/>
              <a:t>160g protein</a:t>
            </a:r>
            <a:endParaRPr lang="en-GB" sz="2000" dirty="0" smtClean="0"/>
          </a:p>
          <a:p>
            <a:endParaRPr lang="en-GB" dirty="0" smtClean="0"/>
          </a:p>
          <a:p>
            <a:pPr>
              <a:buNone/>
            </a:pPr>
            <a:endParaRPr lang="en-GB" dirty="0"/>
          </a:p>
          <a:p>
            <a:pPr lvl="1">
              <a:buNone/>
            </a:pPr>
            <a:endParaRPr lang="en-GB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Pardon? </a:t>
            </a:r>
            <a:endParaRPr lang="en-GB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did I do it?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/>
          </a:bodyPr>
          <a:lstStyle/>
          <a:p>
            <a:pPr>
              <a:buNone/>
            </a:pPr>
            <a:endParaRPr lang="en-GB" dirty="0" smtClean="0"/>
          </a:p>
          <a:p>
            <a:r>
              <a:rPr lang="en-GB" dirty="0" smtClean="0"/>
              <a:t>Select Apps – “pilot” </a:t>
            </a:r>
          </a:p>
          <a:p>
            <a:endParaRPr lang="en-GB" dirty="0" smtClean="0"/>
          </a:p>
          <a:p>
            <a:pPr>
              <a:buNone/>
            </a:pPr>
            <a:endParaRPr lang="en-GB" dirty="0"/>
          </a:p>
          <a:p>
            <a:pPr lvl="1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4802090" cy="3313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2" y="2746078"/>
            <a:ext cx="5833164" cy="4111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04048" y="0"/>
            <a:ext cx="4239276" cy="980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24074" y="2420888"/>
            <a:ext cx="4695848" cy="2016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How did I do it?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257800"/>
          </a:xfrm>
        </p:spPr>
        <p:txBody>
          <a:bodyPr>
            <a:normAutofit lnSpcReduction="10000"/>
          </a:bodyPr>
          <a:lstStyle/>
          <a:p>
            <a:pPr>
              <a:buNone/>
            </a:pPr>
            <a:endParaRPr lang="en-GB" dirty="0" smtClean="0"/>
          </a:p>
          <a:p>
            <a:endParaRPr lang="en-GB" dirty="0" smtClean="0"/>
          </a:p>
          <a:p>
            <a:r>
              <a:rPr lang="en-GB" dirty="0" smtClean="0"/>
              <a:t>Make it doable – high admin cost </a:t>
            </a:r>
          </a:p>
          <a:p>
            <a:pPr lvl="1"/>
            <a:r>
              <a:rPr lang="en-GB" dirty="0" smtClean="0"/>
              <a:t>Simplified meal plan </a:t>
            </a:r>
          </a:p>
          <a:p>
            <a:pPr lvl="1"/>
            <a:r>
              <a:rPr lang="en-GB" dirty="0" smtClean="0"/>
              <a:t>Simplified routine – prepare all in one session </a:t>
            </a:r>
          </a:p>
          <a:p>
            <a:pPr lvl="1"/>
            <a:r>
              <a:rPr lang="en-GB" dirty="0" smtClean="0"/>
              <a:t>Avoid other options (but make sure it is not restrictive) </a:t>
            </a:r>
          </a:p>
          <a:p>
            <a:r>
              <a:rPr lang="en-GB" dirty="0" smtClean="0"/>
              <a:t>Review results </a:t>
            </a:r>
          </a:p>
          <a:p>
            <a:pPr lvl="1"/>
            <a:r>
              <a:rPr lang="en-GB" dirty="0" smtClean="0"/>
              <a:t>Compliance (easy) </a:t>
            </a:r>
          </a:p>
          <a:p>
            <a:pPr lvl="1"/>
            <a:r>
              <a:rPr lang="en-GB" dirty="0" smtClean="0"/>
              <a:t>Stability (baseline) </a:t>
            </a:r>
            <a:r>
              <a:rPr lang="en-GB" dirty="0" smtClean="0"/>
              <a:t> </a:t>
            </a:r>
          </a:p>
          <a:p>
            <a:pPr>
              <a:buNone/>
            </a:pPr>
            <a:endParaRPr lang="en-GB" dirty="0"/>
          </a:p>
          <a:p>
            <a:pPr lvl="1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learn?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learn?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21346" y="1136104"/>
            <a:ext cx="5686958" cy="5533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learn?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84784"/>
            <a:ext cx="9175439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learn?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484784"/>
            <a:ext cx="9175439" cy="27363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ular Callout 4"/>
          <p:cNvSpPr/>
          <p:nvPr/>
        </p:nvSpPr>
        <p:spPr>
          <a:xfrm>
            <a:off x="5975648" y="4437112"/>
            <a:ext cx="3168352" cy="2016224"/>
          </a:xfrm>
          <a:prstGeom prst="wedgeRoundRectCallout">
            <a:avLst>
              <a:gd name="adj1" fmla="val 10485"/>
              <a:gd name="adj2" fmla="val -8979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Total cost high </a:t>
            </a:r>
          </a:p>
          <a:p>
            <a:pPr algn="ctr"/>
            <a:r>
              <a:rPr lang="en-GB" dirty="0" smtClean="0"/>
              <a:t>£91.39 </a:t>
            </a:r>
          </a:p>
          <a:p>
            <a:pPr algn="ctr"/>
            <a:r>
              <a:rPr lang="en-GB" dirty="0" smtClean="0"/>
              <a:t>Only supermarket bought food and simple ingredients (not processed) </a:t>
            </a:r>
          </a:p>
          <a:p>
            <a:pPr algn="ctr"/>
            <a:r>
              <a:rPr lang="en-GB" dirty="0" smtClean="0"/>
              <a:t>No takeaway</a:t>
            </a:r>
            <a:endParaRPr lang="en-GB" dirty="0"/>
          </a:p>
        </p:txBody>
      </p:sp>
      <p:sp>
        <p:nvSpPr>
          <p:cNvPr id="6" name="Rectangle 5"/>
          <p:cNvSpPr/>
          <p:nvPr/>
        </p:nvSpPr>
        <p:spPr>
          <a:xfrm>
            <a:off x="0" y="5589240"/>
            <a:ext cx="4572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/>
              <a:t>£20 to £50 per person per week https</a:t>
            </a:r>
            <a:r>
              <a:rPr lang="en-GB" dirty="0" smtClean="0"/>
              <a:t>://www.avforums.com/threads/how-much-do-you-spend-on-food-and-household-goods-per-week-per-person.1793660/</a:t>
            </a:r>
            <a:endParaRPr lang="en-GB" dirty="0"/>
          </a:p>
        </p:txBody>
      </p:sp>
      <p:sp>
        <p:nvSpPr>
          <p:cNvPr id="7" name="Rounded Rectangle 6"/>
          <p:cNvSpPr/>
          <p:nvPr/>
        </p:nvSpPr>
        <p:spPr>
          <a:xfrm>
            <a:off x="827584" y="4509120"/>
            <a:ext cx="4464496" cy="86409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This was first stab with specific increases in vegetables, fruit and meat – so over time will investigate why it is so high 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6675" y="376238"/>
            <a:ext cx="9009063" cy="61055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ounded Rectangular Callout 5"/>
          <p:cNvSpPr/>
          <p:nvPr/>
        </p:nvSpPr>
        <p:spPr>
          <a:xfrm>
            <a:off x="7380312" y="1556792"/>
            <a:ext cx="1763688" cy="1368152"/>
          </a:xfrm>
          <a:prstGeom prst="wedgeRoundRectCallout">
            <a:avLst>
              <a:gd name="adj1" fmla="val -79004"/>
              <a:gd name="adj2" fmla="val 191479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Target = £50 per week per person which is still high </a:t>
            </a:r>
            <a:endParaRPr lang="en-GB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learn?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73576" y="1556792"/>
            <a:ext cx="9217576" cy="2755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2179" y="-27384"/>
            <a:ext cx="5540141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36512" y="3826718"/>
            <a:ext cx="5286920" cy="30312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63941" y="3789041"/>
            <a:ext cx="4016571" cy="30922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7200" y="2862064"/>
            <a:ext cx="8229600" cy="1143000"/>
          </a:xfrm>
        </p:spPr>
        <p:txBody>
          <a:bodyPr/>
          <a:lstStyle/>
          <a:p>
            <a:r>
              <a:rPr lang="en-GB" dirty="0" smtClean="0"/>
              <a:t>Jolyon as in Podium</a:t>
            </a:r>
            <a:endParaRPr lang="en-GB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43233" y="1844824"/>
            <a:ext cx="9214153" cy="2731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learn?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ounded Rectangular Callout 4"/>
          <p:cNvSpPr/>
          <p:nvPr/>
        </p:nvSpPr>
        <p:spPr>
          <a:xfrm>
            <a:off x="467544" y="5661248"/>
            <a:ext cx="1944216" cy="1008112"/>
          </a:xfrm>
          <a:prstGeom prst="wedgeRoundRectCallout">
            <a:avLst>
              <a:gd name="adj1" fmla="val -17533"/>
              <a:gd name="adj2" fmla="val -19927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 smtClean="0"/>
              <a:t>kCal</a:t>
            </a:r>
            <a:r>
              <a:rPr lang="en-GB" dirty="0" smtClean="0"/>
              <a:t> variation too high </a:t>
            </a:r>
            <a:endParaRPr lang="en-GB" dirty="0"/>
          </a:p>
        </p:txBody>
      </p:sp>
      <p:sp>
        <p:nvSpPr>
          <p:cNvPr id="8" name="Rounded Rectangular Callout 7"/>
          <p:cNvSpPr/>
          <p:nvPr/>
        </p:nvSpPr>
        <p:spPr>
          <a:xfrm>
            <a:off x="6228184" y="5301208"/>
            <a:ext cx="1944216" cy="1008112"/>
          </a:xfrm>
          <a:prstGeom prst="wedgeRoundRectCallout">
            <a:avLst>
              <a:gd name="adj1" fmla="val 75706"/>
              <a:gd name="adj2" fmla="val -18733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Average is OK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learn?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84294"/>
            <a:ext cx="9099139" cy="3472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learn?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1684294"/>
            <a:ext cx="9099139" cy="34728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ounded Rectangular Callout 6"/>
          <p:cNvSpPr/>
          <p:nvPr/>
        </p:nvSpPr>
        <p:spPr>
          <a:xfrm>
            <a:off x="395536" y="404664"/>
            <a:ext cx="1080120" cy="576064"/>
          </a:xfrm>
          <a:prstGeom prst="wedgeRoundRectCallout">
            <a:avLst>
              <a:gd name="adj1" fmla="val -22424"/>
              <a:gd name="adj2" fmla="val 23117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Look at protein</a:t>
            </a:r>
            <a:endParaRPr lang="en-GB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825517"/>
            <a:ext cx="9122757" cy="51957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learn?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/>
              <a:t>Prep t</a:t>
            </a:r>
            <a:r>
              <a:rPr lang="en-GB" dirty="0" smtClean="0"/>
              <a:t>ime required is almost half previous level </a:t>
            </a:r>
          </a:p>
          <a:p>
            <a:pPr lvl="1"/>
            <a:r>
              <a:rPr lang="en-GB" dirty="0" smtClean="0"/>
              <a:t>Eliminate poor quality (processed meals) </a:t>
            </a:r>
          </a:p>
          <a:p>
            <a:pPr lvl="1"/>
            <a:r>
              <a:rPr lang="en-GB" dirty="0" smtClean="0"/>
              <a:t>Time dropped compared to preparing each meal </a:t>
            </a:r>
          </a:p>
          <a:p>
            <a:r>
              <a:rPr lang="en-GB" dirty="0" smtClean="0"/>
              <a:t>Quality improved – much more satisfying and appealing meals </a:t>
            </a:r>
          </a:p>
          <a:p>
            <a:r>
              <a:rPr lang="en-GB" dirty="0" smtClean="0"/>
              <a:t>Meal plan selected &gt;&gt;&gt; needs attention</a:t>
            </a:r>
          </a:p>
          <a:p>
            <a:r>
              <a:rPr lang="en-GB" dirty="0" err="1" smtClean="0"/>
              <a:t>kCals</a:t>
            </a:r>
            <a:r>
              <a:rPr lang="en-GB" dirty="0" smtClean="0"/>
              <a:t> </a:t>
            </a:r>
            <a:r>
              <a:rPr lang="en-GB" dirty="0" smtClean="0"/>
              <a:t>approx</a:t>
            </a:r>
            <a:r>
              <a:rPr lang="en-GB" dirty="0" smtClean="0"/>
              <a:t> 1500kCal which is far too low </a:t>
            </a:r>
          </a:p>
          <a:p>
            <a:r>
              <a:rPr lang="en-GB" dirty="0" smtClean="0"/>
              <a:t>Need expert to plan meals properly </a:t>
            </a:r>
          </a:p>
          <a:p>
            <a:endParaRPr lang="en-GB" dirty="0" smtClean="0"/>
          </a:p>
          <a:p>
            <a:pPr>
              <a:buNone/>
            </a:pPr>
            <a:endParaRPr lang="en-GB" dirty="0"/>
          </a:p>
          <a:p>
            <a:pPr lvl="1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What did I learn? 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None/>
            </a:pPr>
            <a:r>
              <a:rPr lang="en-GB" dirty="0" smtClean="0"/>
              <a:t>Next – keep going </a:t>
            </a:r>
          </a:p>
          <a:p>
            <a:r>
              <a:rPr lang="en-GB" dirty="0" smtClean="0"/>
              <a:t>On the right track &gt;&gt;&gt; stabilise intake </a:t>
            </a:r>
          </a:p>
          <a:p>
            <a:r>
              <a:rPr lang="en-GB" dirty="0" smtClean="0"/>
              <a:t>Measure output – exercise and activity for total energy balance </a:t>
            </a:r>
          </a:p>
          <a:p>
            <a:r>
              <a:rPr lang="en-GB" dirty="0" smtClean="0"/>
              <a:t>Find best app – quite like </a:t>
            </a:r>
            <a:r>
              <a:rPr lang="en-GB" dirty="0" err="1" smtClean="0"/>
              <a:t>mywellness</a:t>
            </a:r>
            <a:r>
              <a:rPr lang="en-GB" dirty="0" smtClean="0"/>
              <a:t> from </a:t>
            </a:r>
            <a:r>
              <a:rPr lang="en-GB" dirty="0" err="1" smtClean="0"/>
              <a:t>Technogym</a:t>
            </a:r>
            <a:r>
              <a:rPr lang="en-GB" dirty="0" smtClean="0"/>
              <a:t> which integrates lots of apps </a:t>
            </a:r>
          </a:p>
          <a:p>
            <a:r>
              <a:rPr lang="en-GB" dirty="0" smtClean="0"/>
              <a:t>Once nutrition is stable watch health factors for stability </a:t>
            </a:r>
            <a:endParaRPr lang="en-GB" dirty="0" smtClean="0"/>
          </a:p>
          <a:p>
            <a:r>
              <a:rPr lang="en-GB" dirty="0" smtClean="0"/>
              <a:t>Once stable correlate with changing energy demand (</a:t>
            </a:r>
            <a:r>
              <a:rPr lang="en-GB" dirty="0" err="1" smtClean="0"/>
              <a:t>eg</a:t>
            </a:r>
            <a:r>
              <a:rPr lang="en-GB" dirty="0" smtClean="0"/>
              <a:t> endurance activity) </a:t>
            </a:r>
            <a:endParaRPr lang="en-GB" dirty="0" smtClean="0"/>
          </a:p>
          <a:p>
            <a:endParaRPr lang="en-GB" dirty="0"/>
          </a:p>
          <a:p>
            <a:pPr lvl="1">
              <a:buNone/>
            </a:pP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Next time - Exercise</a:t>
            </a:r>
            <a:endParaRPr lang="en-GB" dirty="0"/>
          </a:p>
        </p:txBody>
      </p:sp>
      <p:graphicFrame>
        <p:nvGraphicFramePr>
          <p:cNvPr id="4" name="Chart 3"/>
          <p:cNvGraphicFramePr/>
          <p:nvPr/>
        </p:nvGraphicFramePr>
        <p:xfrm>
          <a:off x="0" y="1529408"/>
          <a:ext cx="9144000" cy="532859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5445224"/>
            <a:ext cx="6400800" cy="1320552"/>
          </a:xfrm>
        </p:spPr>
        <p:txBody>
          <a:bodyPr/>
          <a:lstStyle/>
          <a:p>
            <a:r>
              <a:rPr lang="en-GB" dirty="0" smtClean="0"/>
              <a:t>Jolyon Nicks</a:t>
            </a:r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1400"/>
            <a:ext cx="9144000" cy="353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itle 1"/>
          <p:cNvSpPr txBox="1">
            <a:spLocks/>
          </p:cNvSpPr>
          <p:nvPr/>
        </p:nvSpPr>
        <p:spPr>
          <a:xfrm>
            <a:off x="323528" y="3284984"/>
            <a:ext cx="8229600" cy="21602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4400" noProof="0" dirty="0" smtClean="0">
                <a:latin typeface="+mj-lt"/>
                <a:ea typeface="+mj-ea"/>
                <a:cs typeface="+mj-cs"/>
              </a:rPr>
              <a:t>That’s all folks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4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Reference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39341"/>
            <a:ext cx="4042792" cy="5218659"/>
          </a:xfrm>
        </p:spPr>
        <p:txBody>
          <a:bodyPr>
            <a:normAutofit fontScale="70000" lnSpcReduction="20000"/>
          </a:bodyPr>
          <a:lstStyle/>
          <a:p>
            <a:r>
              <a:rPr lang="en-GB" dirty="0" smtClean="0"/>
              <a:t>Bill Phillips – Body for Life </a:t>
            </a:r>
          </a:p>
          <a:p>
            <a:r>
              <a:rPr lang="en-GB" dirty="0" smtClean="0"/>
              <a:t>Carl </a:t>
            </a:r>
            <a:r>
              <a:rPr lang="en-GB" dirty="0" err="1" smtClean="0"/>
              <a:t>Honore</a:t>
            </a:r>
            <a:r>
              <a:rPr lang="en-GB" dirty="0" smtClean="0"/>
              <a:t> - Slow</a:t>
            </a:r>
          </a:p>
          <a:p>
            <a:r>
              <a:rPr lang="en-GB" dirty="0" smtClean="0"/>
              <a:t>Dean </a:t>
            </a:r>
            <a:r>
              <a:rPr lang="en-GB" dirty="0" err="1" smtClean="0"/>
              <a:t>Ornish</a:t>
            </a:r>
            <a:r>
              <a:rPr lang="en-GB" dirty="0" smtClean="0"/>
              <a:t> – low fat </a:t>
            </a:r>
            <a:endParaRPr lang="en-GB" dirty="0" smtClean="0"/>
          </a:p>
          <a:p>
            <a:r>
              <a:rPr lang="en-GB" dirty="0" smtClean="0"/>
              <a:t>Robert Atkins – low </a:t>
            </a:r>
            <a:r>
              <a:rPr lang="en-GB" dirty="0" err="1" smtClean="0"/>
              <a:t>carb</a:t>
            </a:r>
            <a:r>
              <a:rPr lang="en-GB" dirty="0" smtClean="0"/>
              <a:t> </a:t>
            </a:r>
            <a:endParaRPr lang="en-GB" dirty="0" smtClean="0"/>
          </a:p>
          <a:p>
            <a:r>
              <a:rPr lang="en-GB" dirty="0" smtClean="0"/>
              <a:t>Helen </a:t>
            </a:r>
            <a:r>
              <a:rPr lang="en-GB" dirty="0" err="1" smtClean="0"/>
              <a:t>Maynier</a:t>
            </a:r>
            <a:r>
              <a:rPr lang="en-GB" dirty="0" smtClean="0"/>
              <a:t> – Naturopath </a:t>
            </a:r>
          </a:p>
          <a:p>
            <a:r>
              <a:rPr lang="en-GB" dirty="0" smtClean="0"/>
              <a:t>James </a:t>
            </a:r>
            <a:r>
              <a:rPr lang="en-GB" dirty="0" err="1" smtClean="0"/>
              <a:t>Duigan</a:t>
            </a:r>
            <a:r>
              <a:rPr lang="en-GB" dirty="0" smtClean="0"/>
              <a:t> – </a:t>
            </a:r>
            <a:r>
              <a:rPr lang="en-GB" dirty="0" err="1" smtClean="0"/>
              <a:t>Bodyism</a:t>
            </a:r>
            <a:r>
              <a:rPr lang="en-GB" dirty="0" smtClean="0"/>
              <a:t> </a:t>
            </a:r>
          </a:p>
          <a:p>
            <a:r>
              <a:rPr lang="en-GB" dirty="0" smtClean="0"/>
              <a:t>Jason Vale – juice king </a:t>
            </a:r>
          </a:p>
          <a:p>
            <a:r>
              <a:rPr lang="en-GB" dirty="0" smtClean="0"/>
              <a:t>Kristin Shaffer - Preparing Meals for the week in under 2 hours </a:t>
            </a:r>
          </a:p>
          <a:p>
            <a:r>
              <a:rPr lang="en-GB" dirty="0" smtClean="0"/>
              <a:t>Marilyn and Harvey Diamond - Fit for Life</a:t>
            </a:r>
          </a:p>
          <a:p>
            <a:r>
              <a:rPr lang="en-GB" dirty="0" smtClean="0"/>
              <a:t>Nick Hall – Online meal plan </a:t>
            </a:r>
          </a:p>
          <a:p>
            <a:r>
              <a:rPr lang="en-GB" dirty="0" smtClean="0"/>
              <a:t>Nick Mitchell – Ultimate Performance </a:t>
            </a:r>
            <a:endParaRPr lang="en-GB" dirty="0" smtClean="0"/>
          </a:p>
          <a:p>
            <a:endParaRPr lang="en-GB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99992" y="1628800"/>
            <a:ext cx="4042792" cy="52292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/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smtClean="0"/>
              <a:t>Tim Ferris – 4 hour body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smtClean="0"/>
              <a:t>Patrick </a:t>
            </a:r>
            <a:r>
              <a:rPr lang="en-GB" sz="3200" dirty="0" err="1" smtClean="0"/>
              <a:t>Holford</a:t>
            </a:r>
            <a:r>
              <a:rPr lang="en-GB" sz="3200" dirty="0" smtClean="0"/>
              <a:t> - </a:t>
            </a:r>
            <a:r>
              <a:rPr lang="en-GB" sz="3200" dirty="0" err="1" smtClean="0"/>
              <a:t>Holford</a:t>
            </a:r>
            <a:r>
              <a:rPr lang="en-GB" sz="3200" dirty="0" smtClean="0"/>
              <a:t> Diet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err="1" smtClean="0"/>
              <a:t>Pax</a:t>
            </a:r>
            <a:r>
              <a:rPr lang="en-GB" sz="3200" dirty="0" smtClean="0"/>
              <a:t> </a:t>
            </a:r>
            <a:r>
              <a:rPr lang="en-GB" sz="3200" dirty="0"/>
              <a:t>Beale - Body for the Ages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/>
              <a:t>pH Miracle – Robert O Young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/>
              <a:t>Robert Atkins – low </a:t>
            </a:r>
            <a:r>
              <a:rPr lang="en-GB" sz="3200" dirty="0" err="1"/>
              <a:t>carb</a:t>
            </a:r>
            <a:r>
              <a:rPr lang="en-GB" sz="3200" dirty="0"/>
              <a:t>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/>
              <a:t>Sarah Dodd – Nutritionist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/>
              <a:t>Sue </a:t>
            </a:r>
            <a:r>
              <a:rPr lang="en-GB" sz="3200" dirty="0" smtClean="0"/>
              <a:t>Davis </a:t>
            </a:r>
            <a:r>
              <a:rPr lang="en-GB" sz="3200" dirty="0"/>
              <a:t>– Personal Trainer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/>
              <a:t>Terry </a:t>
            </a:r>
            <a:r>
              <a:rPr lang="en-GB" sz="3200" dirty="0" err="1"/>
              <a:t>Wahls</a:t>
            </a:r>
            <a:r>
              <a:rPr lang="en-GB" sz="3200" dirty="0"/>
              <a:t> – Mitochondria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/>
              <a:t>The Medicinal Chef – Dave </a:t>
            </a:r>
            <a:r>
              <a:rPr lang="en-GB" sz="3200" dirty="0" err="1"/>
              <a:t>Pinnock</a:t>
            </a:r>
            <a:r>
              <a:rPr lang="en-GB" sz="3200" dirty="0"/>
              <a:t>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/>
              <a:t>Tim </a:t>
            </a:r>
            <a:r>
              <a:rPr lang="en-GB" sz="3200" dirty="0" err="1"/>
              <a:t>Noakes</a:t>
            </a:r>
            <a:r>
              <a:rPr lang="en-GB" sz="3200" dirty="0"/>
              <a:t> - Lore of </a:t>
            </a:r>
            <a:r>
              <a:rPr lang="en-GB" sz="3200" dirty="0" smtClean="0"/>
              <a:t>Running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smtClean="0"/>
              <a:t>Richard </a:t>
            </a:r>
            <a:r>
              <a:rPr lang="en-GB" sz="3200" dirty="0" err="1" smtClean="0"/>
              <a:t>Phillipps</a:t>
            </a:r>
            <a:r>
              <a:rPr lang="en-GB" sz="3200" dirty="0" smtClean="0"/>
              <a:t> – Embody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err="1" smtClean="0"/>
              <a:t>DaxFit</a:t>
            </a:r>
            <a:r>
              <a:rPr lang="en-GB" sz="3200" dirty="0" smtClean="0"/>
              <a:t> </a:t>
            </a:r>
            <a:r>
              <a:rPr lang="en-GB" sz="3200" dirty="0" smtClean="0"/>
              <a:t>– Dax Moy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err="1" smtClean="0"/>
              <a:t>Sharpbodies</a:t>
            </a:r>
            <a:r>
              <a:rPr lang="en-GB" sz="3200" dirty="0" smtClean="0"/>
              <a:t> – Tim Sharp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smtClean="0"/>
              <a:t>Body Synergy – Lee </a:t>
            </a:r>
            <a:r>
              <a:rPr lang="en-GB" sz="3200" dirty="0" err="1" smtClean="0"/>
              <a:t>Wiliams</a:t>
            </a:r>
            <a:r>
              <a:rPr lang="en-GB" sz="3200" dirty="0" smtClean="0"/>
              <a:t>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Other metrics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639341"/>
            <a:ext cx="4042792" cy="5218659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GB" dirty="0" smtClean="0"/>
              <a:t>Health </a:t>
            </a:r>
          </a:p>
          <a:p>
            <a:r>
              <a:rPr lang="en-GB" dirty="0" smtClean="0"/>
              <a:t>20 indicators </a:t>
            </a:r>
            <a:endParaRPr lang="en-GB" dirty="0" smtClean="0"/>
          </a:p>
          <a:p>
            <a:endParaRPr lang="en-GB" dirty="0" smtClean="0"/>
          </a:p>
          <a:p>
            <a:endParaRPr lang="en-GB" dirty="0" smtClean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80311" y="-1"/>
            <a:ext cx="1728193" cy="1583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499992" y="1628800"/>
            <a:ext cx="4042792" cy="5229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GB" sz="3200" dirty="0" smtClean="0"/>
              <a:t>Exercise</a:t>
            </a:r>
            <a:endParaRPr lang="en-GB" sz="3200" dirty="0" smtClean="0"/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smtClean="0"/>
              <a:t>60 </a:t>
            </a:r>
            <a:r>
              <a:rPr lang="en-GB" sz="3200" dirty="0" err="1" smtClean="0"/>
              <a:t>mins</a:t>
            </a:r>
            <a:r>
              <a:rPr lang="en-GB" sz="3200" dirty="0" smtClean="0"/>
              <a:t> 120 </a:t>
            </a:r>
            <a:r>
              <a:rPr lang="en-GB" sz="3200" dirty="0" err="1" smtClean="0"/>
              <a:t>bpm</a:t>
            </a:r>
            <a:r>
              <a:rPr lang="en-GB" sz="3200" dirty="0" smtClean="0"/>
              <a:t> output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smtClean="0"/>
              <a:t>Morning HR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smtClean="0"/>
              <a:t>10km time trial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smtClean="0"/>
              <a:t>Strength </a:t>
            </a:r>
          </a:p>
          <a:p>
            <a:pPr marL="342900" lvl="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GB" sz="3200" dirty="0" smtClean="0"/>
              <a:t>Flexibility 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GB" sz="3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49598"/>
            <a:ext cx="4536503" cy="675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Oval Callout 4"/>
          <p:cNvSpPr/>
          <p:nvPr/>
        </p:nvSpPr>
        <p:spPr>
          <a:xfrm>
            <a:off x="6372200" y="3861048"/>
            <a:ext cx="1728192" cy="1440160"/>
          </a:xfrm>
          <a:prstGeom prst="wedgeEllipseCallout">
            <a:avLst>
              <a:gd name="adj1" fmla="val -124201"/>
              <a:gd name="adj2" fmla="val 671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School in Harare, Zimbabwe</a:t>
            </a:r>
            <a:endParaRPr lang="en-GB" dirty="0"/>
          </a:p>
        </p:txBody>
      </p:sp>
      <p:sp>
        <p:nvSpPr>
          <p:cNvPr id="8" name="Oval Callout 7"/>
          <p:cNvSpPr/>
          <p:nvPr/>
        </p:nvSpPr>
        <p:spPr>
          <a:xfrm>
            <a:off x="899592" y="4005064"/>
            <a:ext cx="1728192" cy="1440160"/>
          </a:xfrm>
          <a:prstGeom prst="wedgeEllipseCallout">
            <a:avLst>
              <a:gd name="adj1" fmla="val 173770"/>
              <a:gd name="adj2" fmla="val 9164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Early career, Pretoria</a:t>
            </a:r>
            <a:endParaRPr lang="en-GB" dirty="0"/>
          </a:p>
        </p:txBody>
      </p:sp>
      <p:sp>
        <p:nvSpPr>
          <p:cNvPr id="9" name="Oval Callout 8"/>
          <p:cNvSpPr/>
          <p:nvPr/>
        </p:nvSpPr>
        <p:spPr>
          <a:xfrm>
            <a:off x="6660232" y="5229200"/>
            <a:ext cx="1728192" cy="1440160"/>
          </a:xfrm>
          <a:prstGeom prst="wedgeEllipseCallout">
            <a:avLst>
              <a:gd name="adj1" fmla="val -187323"/>
              <a:gd name="adj2" fmla="val 4876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University Cape Town</a:t>
            </a:r>
            <a:endParaRPr lang="en-GB" dirty="0"/>
          </a:p>
        </p:txBody>
      </p:sp>
      <p:sp>
        <p:nvSpPr>
          <p:cNvPr id="10" name="Oval Callout 9"/>
          <p:cNvSpPr/>
          <p:nvPr/>
        </p:nvSpPr>
        <p:spPr>
          <a:xfrm>
            <a:off x="395536" y="548680"/>
            <a:ext cx="1728192" cy="1440160"/>
          </a:xfrm>
          <a:prstGeom prst="wedgeEllipseCallout">
            <a:avLst>
              <a:gd name="adj1" fmla="val 99045"/>
              <a:gd name="adj2" fmla="val -3422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smtClean="0"/>
              <a:t>UK </a:t>
            </a:r>
          </a:p>
          <a:p>
            <a:pPr algn="ctr"/>
            <a:r>
              <a:rPr lang="en-GB" dirty="0" smtClean="0"/>
              <a:t>17 years</a:t>
            </a:r>
            <a:endParaRPr lang="en-GB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03648" y="5445224"/>
            <a:ext cx="6400800" cy="1320552"/>
          </a:xfrm>
        </p:spPr>
        <p:txBody>
          <a:bodyPr/>
          <a:lstStyle/>
          <a:p>
            <a:r>
              <a:rPr lang="en-GB" dirty="0" smtClean="0"/>
              <a:t>Jolyon Nicks</a:t>
            </a:r>
          </a:p>
          <a:p>
            <a:r>
              <a:rPr lang="en-GB" dirty="0" smtClean="0"/>
              <a:t>Software Engineer </a:t>
            </a:r>
            <a:endParaRPr lang="en-GB" dirty="0" smtClean="0"/>
          </a:p>
          <a:p>
            <a:endParaRPr lang="en-GB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71400"/>
            <a:ext cx="9144000" cy="35389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764704"/>
            <a:ext cx="9117560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56055"/>
            <a:ext cx="9144000" cy="57458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980727"/>
            <a:ext cx="9145016" cy="5215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19825" y="116632"/>
            <a:ext cx="2924175" cy="1514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36512" y="0"/>
            <a:ext cx="9751092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2174</TotalTime>
  <Words>590</Words>
  <Application>Microsoft Office PowerPoint</Application>
  <PresentationFormat>On-screen Show (4:3)</PresentationFormat>
  <Paragraphs>125</Paragraphs>
  <Slides>39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0" baseType="lpstr">
      <vt:lpstr>Office Theme</vt:lpstr>
      <vt:lpstr>Slide 1</vt:lpstr>
      <vt:lpstr>Pardon? </vt:lpstr>
      <vt:lpstr>Jolyon as in Podium</vt:lpstr>
      <vt:lpstr>Slide 4</vt:lpstr>
      <vt:lpstr>Slide 5</vt:lpstr>
      <vt:lpstr>Slide 6</vt:lpstr>
      <vt:lpstr>Slide 7</vt:lpstr>
      <vt:lpstr>Slide 8</vt:lpstr>
      <vt:lpstr>Slide 9</vt:lpstr>
      <vt:lpstr>Process stability = nutrient stability </vt:lpstr>
      <vt:lpstr>Slide 11</vt:lpstr>
      <vt:lpstr>What did I do? </vt:lpstr>
      <vt:lpstr>What did I do? </vt:lpstr>
      <vt:lpstr>Slide 14</vt:lpstr>
      <vt:lpstr>What did I do?  </vt:lpstr>
      <vt:lpstr>How did I do it? </vt:lpstr>
      <vt:lpstr>How did I do it? </vt:lpstr>
      <vt:lpstr>Slide 18</vt:lpstr>
      <vt:lpstr>Slide 19</vt:lpstr>
      <vt:lpstr>How did I do it? </vt:lpstr>
      <vt:lpstr>Slide 21</vt:lpstr>
      <vt:lpstr>Slide 22</vt:lpstr>
      <vt:lpstr>How did I do it? </vt:lpstr>
      <vt:lpstr>What did I learn?</vt:lpstr>
      <vt:lpstr>What did I learn?</vt:lpstr>
      <vt:lpstr>What did I learn?</vt:lpstr>
      <vt:lpstr>What did I learn?</vt:lpstr>
      <vt:lpstr>Slide 28</vt:lpstr>
      <vt:lpstr>What did I learn?</vt:lpstr>
      <vt:lpstr>What did I learn?</vt:lpstr>
      <vt:lpstr>What did I learn?</vt:lpstr>
      <vt:lpstr>What did I learn?</vt:lpstr>
      <vt:lpstr>Slide 33</vt:lpstr>
      <vt:lpstr>What did I learn?</vt:lpstr>
      <vt:lpstr>What did I learn? </vt:lpstr>
      <vt:lpstr>Next time - Exercise</vt:lpstr>
      <vt:lpstr>Slide 37</vt:lpstr>
      <vt:lpstr>Reference</vt:lpstr>
      <vt:lpstr>Other metrics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Current results – next steps</dc:title>
  <dc:creator>Joe Nicks</dc:creator>
  <cp:lastModifiedBy>Joe Nicks</cp:lastModifiedBy>
  <cp:revision>76</cp:revision>
  <dcterms:created xsi:type="dcterms:W3CDTF">2014-09-03T04:50:18Z</dcterms:created>
  <dcterms:modified xsi:type="dcterms:W3CDTF">2015-02-11T14:07:36Z</dcterms:modified>
</cp:coreProperties>
</file>